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15" r:id="rId2"/>
    <p:sldId id="273" r:id="rId3"/>
    <p:sldId id="311" r:id="rId4"/>
    <p:sldId id="260" r:id="rId5"/>
    <p:sldId id="263" r:id="rId6"/>
    <p:sldId id="264" r:id="rId7"/>
    <p:sldId id="280" r:id="rId8"/>
    <p:sldId id="265" r:id="rId9"/>
    <p:sldId id="266" r:id="rId10"/>
    <p:sldId id="268" r:id="rId11"/>
    <p:sldId id="269" r:id="rId12"/>
    <p:sldId id="267" r:id="rId13"/>
    <p:sldId id="270" r:id="rId14"/>
    <p:sldId id="278" r:id="rId15"/>
    <p:sldId id="279" r:id="rId16"/>
    <p:sldId id="282" r:id="rId17"/>
    <p:sldId id="285" r:id="rId18"/>
    <p:sldId id="286" r:id="rId19"/>
    <p:sldId id="283" r:id="rId20"/>
    <p:sldId id="284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AB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720D1-29DE-427A-84D9-705FBFEDEC16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E97C5-A8FA-4C14-B4A8-948D3826C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SAM_0126.MP4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852936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parajita" pitchFamily="34" charset="0"/>
              </a:rPr>
              <a:t>Волонтёрское движение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parajit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parajita" pitchFamily="34" charset="0"/>
              </a:rPr>
              <a:t> как средство социализации школьников и дошкольников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Aparajita" pitchFamily="34" charset="0"/>
            </a:endParaRPr>
          </a:p>
        </p:txBody>
      </p:sp>
      <p:pic>
        <p:nvPicPr>
          <p:cNvPr id="4" name="Рисунок 3" descr="http://school15yi.ru/wp-content/uploads/2018/01/%D0%B3%D0%BE%D0%B4-%D0%B2%D0%BE%D0%BB%D0%BE%D0%BD%D1%82%D0%B5%D1%80%D0%B0.jpg"/>
          <p:cNvPicPr/>
          <p:nvPr/>
        </p:nvPicPr>
        <p:blipFill>
          <a:blip r:embed="rId2" cstate="print"/>
          <a:srcRect l="9669" r="6204"/>
          <a:stretch>
            <a:fillRect/>
          </a:stretch>
        </p:blipFill>
        <p:spPr bwMode="auto">
          <a:xfrm>
            <a:off x="179512" y="1886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9" y="1556793"/>
          <a:ext cx="4536503" cy="4561855"/>
        </p:xfrm>
        <a:graphic>
          <a:graphicData uri="http://schemas.openxmlformats.org/drawingml/2006/table">
            <a:tbl>
              <a:tblPr/>
              <a:tblGrid>
                <a:gridCol w="2450416"/>
                <a:gridCol w="1137582"/>
                <a:gridCol w="948505"/>
              </a:tblGrid>
              <a:tr h="743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Практический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блок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 работы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607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Проблема «Досуг на селе - общее дело» решается по типу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организационно-деятельностной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игры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Воображариум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серпантин идей» по разработке плана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досугового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мероприятия совместно с домом культуры.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Афиша  мероприятия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59632" y="178768"/>
            <a:ext cx="7884368" cy="11079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Секция  «МЭС  - Мы Это Сможем!»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(руководитель секции - директор МУК ДК д.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Сергеиха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E:\110PHOTO\SAM_0060.JPG"/>
          <p:cNvPicPr/>
          <p:nvPr/>
        </p:nvPicPr>
        <p:blipFill>
          <a:blip r:embed="rId2" cstate="print">
            <a:lum bright="10000"/>
          </a:blip>
          <a:srcRect t="15580"/>
          <a:stretch>
            <a:fillRect/>
          </a:stretch>
        </p:blipFill>
        <p:spPr bwMode="auto">
          <a:xfrm>
            <a:off x="4572000" y="3645024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110PHOTO\SAM_0058.JPG"/>
          <p:cNvPicPr/>
          <p:nvPr/>
        </p:nvPicPr>
        <p:blipFill>
          <a:blip r:embed="rId3" cstate="print">
            <a:lum bright="10000"/>
          </a:blip>
          <a:srcRect l="5441" t="11538" r="5739"/>
          <a:stretch>
            <a:fillRect/>
          </a:stretch>
        </p:blipFill>
        <p:spPr bwMode="auto">
          <a:xfrm>
            <a:off x="5364088" y="1196752"/>
            <a:ext cx="3439060" cy="227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1" y="1412776"/>
          <a:ext cx="4680520" cy="4896544"/>
        </p:xfrm>
        <a:graphic>
          <a:graphicData uri="http://schemas.openxmlformats.org/drawingml/2006/table">
            <a:tbl>
              <a:tblPr/>
              <a:tblGrid>
                <a:gridCol w="2528207"/>
                <a:gridCol w="1173696"/>
                <a:gridCol w="978617"/>
              </a:tblGrid>
              <a:tr h="489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Практический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блок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Итог работы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890">
                <a:tc>
                  <a:txBody>
                    <a:bodyPr/>
                    <a:lstStyle/>
                    <a:p>
                      <a:pPr indent="142875" algn="just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Экологическое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волонтерство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становится особенно популярным в настоящее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время. </a:t>
                      </a:r>
                    </a:p>
                    <a:p>
                      <a:pPr indent="142875" algn="just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Экологическое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волотентерство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это не только субботники, дни чистоты, уборка парков, лесов и берегов водохранилищ.  Волонтеры строят скворечники, кормят птиц.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142875" algn="just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Активное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принимает также помощь бездомным животным, которая подразумевает устройство бездомных животных в приюты, сбор корма или средств на их лечение, поиск новых хозяев для животных.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1875"/>
                        </a:spcBef>
                        <a:spcAft>
                          <a:spcPts val="225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 «Выборы президента». Содержание игры: ребятам предлагается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разработать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программу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улучшению экологической ситуации в родном селе.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Лучшая программа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184665"/>
            <a:ext cx="8676456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2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Секция  «Чтобы  поверить  в добро, надо начать делать его»</a:t>
            </a:r>
          </a:p>
          <a:p>
            <a:pPr marL="0" marR="0" lvl="0" indent="142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(руководитель секции -  глава администрации</a:t>
            </a:r>
          </a:p>
          <a:p>
            <a:pPr marL="0" marR="0" lvl="0" indent="142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Сергеихинское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О.Н.Кушаков)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110PHOTO\SAM_0057.JPG"/>
          <p:cNvPicPr/>
          <p:nvPr/>
        </p:nvPicPr>
        <p:blipFill>
          <a:blip r:embed="rId2" cstate="print">
            <a:lum bright="10000"/>
          </a:blip>
          <a:srcRect l="3812" t="22104" r="15436" b="19192"/>
          <a:stretch>
            <a:fillRect/>
          </a:stretch>
        </p:blipFill>
        <p:spPr bwMode="auto">
          <a:xfrm>
            <a:off x="4067944" y="2636912"/>
            <a:ext cx="489654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67544" y="260648"/>
            <a:ext cx="8280920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Секция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Моделирующая игра «Мы – волонтёры»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(руководители секции – педагог-организатор и представитель комитета по молодёжной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политике г.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амешково)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110PHOTO\SAM_0082.JPG"/>
          <p:cNvPicPr/>
          <p:nvPr/>
        </p:nvPicPr>
        <p:blipFill>
          <a:blip r:embed="rId2" cstate="print">
            <a:lum bright="10000"/>
          </a:blip>
          <a:srcRect t="23913" r="26573" b="9420"/>
          <a:stretch>
            <a:fillRect/>
          </a:stretch>
        </p:blipFill>
        <p:spPr bwMode="auto">
          <a:xfrm>
            <a:off x="5076056" y="1772816"/>
            <a:ext cx="3672408" cy="267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Desktop\СЛЁТ ВОЛОНТЁРОВ\SAM_0051.JPG"/>
          <p:cNvPicPr/>
          <p:nvPr/>
        </p:nvPicPr>
        <p:blipFill>
          <a:blip r:embed="rId3" cstate="print"/>
          <a:srcRect t="17358" r="38852" b="26943"/>
          <a:stretch>
            <a:fillRect/>
          </a:stretch>
        </p:blipFill>
        <p:spPr bwMode="auto">
          <a:xfrm>
            <a:off x="611560" y="4221088"/>
            <a:ext cx="3672408" cy="228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1700808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знакомство с различными формами организации добровольческой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780928"/>
            <a:ext cx="4644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Итог работы: необходимо представить проект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промоакции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цель которой привлечь участников в молодежное объединение «Хочу быть добровольцем»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755576" y="492443"/>
            <a:ext cx="79208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Часть третья « Отчёт о совместной работе»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(составление коллажа «Формула добра и надежды»)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110PHOTO\SAM_00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3528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110PHOTO\SAM_01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6044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110PHOTO\SAM_01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352839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110PHOTO\SAM_0096.JPG"/>
          <p:cNvPicPr/>
          <p:nvPr/>
        </p:nvPicPr>
        <p:blipFill>
          <a:blip r:embed="rId5" cstate="print">
            <a:lum bright="10000"/>
          </a:blip>
          <a:srcRect t="15217" r="5265"/>
          <a:stretch>
            <a:fillRect/>
          </a:stretch>
        </p:blipFill>
        <p:spPr bwMode="auto">
          <a:xfrm>
            <a:off x="4572000" y="4077072"/>
            <a:ext cx="36724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110PHOTO\SAM_0067.JPG"/>
          <p:cNvPicPr/>
          <p:nvPr/>
        </p:nvPicPr>
        <p:blipFill>
          <a:blip r:embed="rId2" cstate="print">
            <a:lum bright="10000"/>
          </a:blip>
          <a:srcRect l="30134" t="36799" r="30269" b="34001"/>
          <a:stretch>
            <a:fillRect/>
          </a:stretch>
        </p:blipFill>
        <p:spPr bwMode="auto">
          <a:xfrm>
            <a:off x="539552" y="4077072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110PHOTO\SAM_0112.JPG"/>
          <p:cNvPicPr/>
          <p:nvPr/>
        </p:nvPicPr>
        <p:blipFill>
          <a:blip r:embed="rId3" cstate="print">
            <a:lum bright="10000"/>
          </a:blip>
          <a:srcRect l="25795" t="39855" r="27723" b="17754"/>
          <a:stretch>
            <a:fillRect/>
          </a:stretch>
        </p:blipFill>
        <p:spPr bwMode="auto">
          <a:xfrm>
            <a:off x="4860032" y="4149080"/>
            <a:ext cx="37397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110PHOTO\SAM_0116.JPG"/>
          <p:cNvPicPr/>
          <p:nvPr/>
        </p:nvPicPr>
        <p:blipFill>
          <a:blip r:embed="rId4" cstate="print">
            <a:lum bright="10000"/>
          </a:blip>
          <a:srcRect l="33531" t="36756" r="30357" b="30324"/>
          <a:stretch>
            <a:fillRect/>
          </a:stretch>
        </p:blipFill>
        <p:spPr bwMode="auto">
          <a:xfrm>
            <a:off x="4788024" y="1268760"/>
            <a:ext cx="360513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110PHOTO\SAM_0109.JPG"/>
          <p:cNvPicPr/>
          <p:nvPr/>
        </p:nvPicPr>
        <p:blipFill>
          <a:blip r:embed="rId5" cstate="print">
            <a:lum bright="10000"/>
          </a:blip>
          <a:srcRect l="20632" t="35280" r="27038" b="17988"/>
          <a:stretch>
            <a:fillRect/>
          </a:stretch>
        </p:blipFill>
        <p:spPr bwMode="auto">
          <a:xfrm>
            <a:off x="611560" y="1340768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27584" y="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Отчёт –презентация коллажей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«Формула добра и  надежды»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/>
              <a:t> </a:t>
            </a:r>
            <a:r>
              <a:rPr lang="ru-RU" sz="2400" dirty="0" smtClean="0"/>
              <a:t>(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актуальные  направления работы волонтёрского движения)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47664" y="0"/>
            <a:ext cx="5760640" cy="13407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Закрытие слёта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Исполнение гимна волонтёров</a:t>
            </a:r>
          </a:p>
        </p:txBody>
      </p:sp>
      <p:pic>
        <p:nvPicPr>
          <p:cNvPr id="3" name="Рисунок 2" descr="E:\110PHOTO\SAM_0128.JPG"/>
          <p:cNvPicPr/>
          <p:nvPr/>
        </p:nvPicPr>
        <p:blipFill>
          <a:blip r:embed="rId2" cstate="print"/>
          <a:srcRect l="23589" t="23551" r="18009" b="37181"/>
          <a:stretch>
            <a:fillRect/>
          </a:stretch>
        </p:blipFill>
        <p:spPr bwMode="auto">
          <a:xfrm>
            <a:off x="611560" y="836712"/>
            <a:ext cx="32403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110PHOTO\SAM_0125.JPG">
            <a:hlinkClick r:id="rId3" action="ppaction://hlinkfile"/>
          </p:cNvPr>
          <p:cNvPicPr/>
          <p:nvPr/>
        </p:nvPicPr>
        <p:blipFill>
          <a:blip r:embed="rId4" cstate="print"/>
          <a:srcRect t="23189" b="11956"/>
          <a:stretch>
            <a:fillRect/>
          </a:stretch>
        </p:blipFill>
        <p:spPr bwMode="auto">
          <a:xfrm>
            <a:off x="4211960" y="836712"/>
            <a:ext cx="4649203" cy="215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110PHOTO\SAM_0132.JPG"/>
          <p:cNvPicPr/>
          <p:nvPr/>
        </p:nvPicPr>
        <p:blipFill>
          <a:blip r:embed="rId5" cstate="print">
            <a:lum bright="10000"/>
          </a:blip>
          <a:srcRect t="14980" b="8502"/>
          <a:stretch>
            <a:fillRect/>
          </a:stretch>
        </p:blipFill>
        <p:spPr bwMode="auto">
          <a:xfrm>
            <a:off x="1115616" y="2751221"/>
            <a:ext cx="7071560" cy="4106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t.gde-fon.com/wallpapers_original/567197_fotoramka_pozdravleniya_deti_druzya_dusha_6000x4240_www.Gde-Fon.com.jpg"/>
          <p:cNvPicPr>
            <a:picLocks noChangeAspect="1" noChangeArrowheads="1"/>
          </p:cNvPicPr>
          <p:nvPr/>
        </p:nvPicPr>
        <p:blipFill>
          <a:blip r:embed="rId2" cstate="print"/>
          <a:srcRect t="7692" b="2564"/>
          <a:stretch>
            <a:fillRect/>
          </a:stretch>
        </p:blipFill>
        <p:spPr bwMode="auto">
          <a:xfrm>
            <a:off x="379345" y="404664"/>
            <a:ext cx="8764655" cy="6021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55776" y="2852936"/>
            <a:ext cx="4248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-ой слёт волонтёрских отрядов 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td0.mycdn.me/image?id=861809854235&amp;t=20&amp;plc=WEB&amp;tkn=*5zZnJcO0QbRBIDBgEGvOClFllRk"/>
          <p:cNvPicPr>
            <a:picLocks noChangeAspect="1" noChangeArrowheads="1"/>
          </p:cNvPicPr>
          <p:nvPr/>
        </p:nvPicPr>
        <p:blipFill>
          <a:blip r:embed="rId2" cstate="print"/>
          <a:srcRect l="10499" t="10308" r="9177"/>
          <a:stretch>
            <a:fillRect/>
          </a:stretch>
        </p:blipFill>
        <p:spPr bwMode="auto">
          <a:xfrm>
            <a:off x="899592" y="0"/>
            <a:ext cx="3672408" cy="3138239"/>
          </a:xfrm>
          <a:prstGeom prst="rect">
            <a:avLst/>
          </a:prstGeom>
          <a:noFill/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771800" y="1268760"/>
            <a:ext cx="3096344" cy="36724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068960"/>
            <a:ext cx="8352928" cy="12961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Экспедиция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 тропинкам  </a:t>
            </a:r>
            <a:r>
              <a:rPr lang="ru-RU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Камешковья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0724" name="AutoShape 4" descr="https://i.calameoassets.com/141213105845-f2fad8e6d2d0b2680d46cbe4a5c1227c/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i.calameoassets.com/141213105845-f2fad8e6d2d0b2680d46cbe4a5c1227c/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30" name="Picture 10" descr="http://klgr-school.ucoz.ru/_nw/2/20052366.jpg"/>
          <p:cNvPicPr>
            <a:picLocks noChangeAspect="1" noChangeArrowheads="1"/>
          </p:cNvPicPr>
          <p:nvPr/>
        </p:nvPicPr>
        <p:blipFill>
          <a:blip r:embed="rId3" cstate="print"/>
          <a:srcRect l="8333"/>
          <a:stretch>
            <a:fillRect/>
          </a:stretch>
        </p:blipFill>
        <p:spPr bwMode="auto">
          <a:xfrm>
            <a:off x="4860032" y="0"/>
            <a:ext cx="3744416" cy="301079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703840" y="0"/>
            <a:ext cx="1440160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декабря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844824"/>
            <a:ext cx="43204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://eruditov.net/_pu/5/240719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581128"/>
            <a:ext cx="1656184" cy="2088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8" name="Пятиугольник 17"/>
          <p:cNvSpPr/>
          <p:nvPr/>
        </p:nvSpPr>
        <p:spPr>
          <a:xfrm rot="10800000" flipV="1">
            <a:off x="0" y="4509120"/>
            <a:ext cx="3505646" cy="936104"/>
          </a:xfrm>
          <a:prstGeom prst="homePlate">
            <a:avLst>
              <a:gd name="adj" fmla="val 76609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Музейная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МБОУ </a:t>
            </a:r>
            <a:r>
              <a:rPr lang="ru-RU" sz="1600" b="1" dirty="0" err="1" smtClean="0">
                <a:solidFill>
                  <a:srgbClr val="002060"/>
                </a:solidFill>
              </a:rPr>
              <a:t>С</a:t>
            </a:r>
            <a:r>
              <a:rPr lang="ru-RU" sz="1600" b="1" dirty="0" err="1" smtClean="0">
                <a:solidFill>
                  <a:srgbClr val="002060"/>
                </a:solidFill>
              </a:rPr>
              <a:t>ергеихинская</a:t>
            </a:r>
            <a:r>
              <a:rPr lang="ru-RU" sz="1600" b="1" dirty="0" smtClean="0">
                <a:solidFill>
                  <a:srgbClr val="002060"/>
                </a:solidFill>
              </a:rPr>
              <a:t> СОШ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179510" y="5589240"/>
            <a:ext cx="3342791" cy="1268760"/>
          </a:xfrm>
          <a:prstGeom prst="homePlate">
            <a:avLst>
              <a:gd name="adj" fmla="val 7660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Географическая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Центр творчества«Апельсин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Г. Камешково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H="1" flipV="1">
            <a:off x="5436096" y="4509120"/>
            <a:ext cx="3528392" cy="936104"/>
          </a:xfrm>
          <a:prstGeom prst="homePlate">
            <a:avLst>
              <a:gd name="adj" fmla="val 7660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Историческая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ВОДОПО «Пионеры Владимирской области»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H="1" flipV="1">
            <a:off x="5436096" y="5589240"/>
            <a:ext cx="3528392" cy="1080120"/>
          </a:xfrm>
          <a:prstGeom prst="homePlate">
            <a:avLst>
              <a:gd name="adj" fmla="val 7660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Литературная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оэтесса  Соколова В.М.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(жительница </a:t>
            </a:r>
            <a:r>
              <a:rPr lang="ru-RU" b="1" dirty="0" err="1" smtClean="0">
                <a:solidFill>
                  <a:srgbClr val="002060"/>
                </a:solidFill>
              </a:rPr>
              <a:t>Д.Саулово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</a:t>
            </a:r>
            <a:r>
              <a:rPr lang="ru-RU" b="1" dirty="0" err="1" smtClean="0">
                <a:solidFill>
                  <a:srgbClr val="002060"/>
                </a:solidFill>
              </a:rPr>
              <a:t>амешковского</a:t>
            </a:r>
            <a:r>
              <a:rPr lang="ru-RU" b="1" dirty="0" smtClean="0">
                <a:solidFill>
                  <a:srgbClr val="002060"/>
                </a:solidFill>
              </a:rPr>
              <a:t> района)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кола\AppData\Local\Temp\Rar$DIa0.695\SAM_0576.JPG"/>
          <p:cNvPicPr/>
          <p:nvPr/>
        </p:nvPicPr>
        <p:blipFill>
          <a:blip r:embed="rId2" cstate="print">
            <a:lum bright="30000"/>
          </a:blip>
          <a:srcRect t="24611" r="14657" b="24084"/>
          <a:stretch>
            <a:fillRect/>
          </a:stretch>
        </p:blipFill>
        <p:spPr bwMode="auto">
          <a:xfrm>
            <a:off x="3491880" y="4005064"/>
            <a:ext cx="51125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школа\Downloads\20181204_112520.jpg"/>
          <p:cNvPicPr/>
          <p:nvPr/>
        </p:nvPicPr>
        <p:blipFill>
          <a:blip r:embed="rId3" cstate="print">
            <a:lum bright="30000"/>
          </a:blip>
          <a:srcRect l="10761" t="24773" r="13330" b="36835"/>
          <a:stretch>
            <a:fillRect/>
          </a:stretch>
        </p:blipFill>
        <p:spPr bwMode="auto">
          <a:xfrm>
            <a:off x="5724128" y="0"/>
            <a:ext cx="3186893" cy="23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AppData\Local\Temp\Rar$DIa0.275\SAM_0555.JPG"/>
          <p:cNvPicPr/>
          <p:nvPr/>
        </p:nvPicPr>
        <p:blipFill>
          <a:blip r:embed="rId4" cstate="print">
            <a:lum bright="30000"/>
          </a:blip>
          <a:srcRect l="27055" t="47531" r="41200" b="25836"/>
          <a:stretch>
            <a:fillRect/>
          </a:stretch>
        </p:blipFill>
        <p:spPr bwMode="auto">
          <a:xfrm>
            <a:off x="6012160" y="2420888"/>
            <a:ext cx="29523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школа\Downloads\SAM_0605.JPG"/>
          <p:cNvPicPr/>
          <p:nvPr/>
        </p:nvPicPr>
        <p:blipFill>
          <a:blip r:embed="rId5" cstate="print">
            <a:lum bright="30000"/>
          </a:blip>
          <a:srcRect l="12319" t="35492"/>
          <a:stretch>
            <a:fillRect/>
          </a:stretch>
        </p:blipFill>
        <p:spPr bwMode="auto">
          <a:xfrm>
            <a:off x="0" y="0"/>
            <a:ext cx="5202648" cy="255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Downloads\20181204_112540.jpg"/>
          <p:cNvPicPr/>
          <p:nvPr/>
        </p:nvPicPr>
        <p:blipFill>
          <a:blip r:embed="rId6" cstate="print"/>
          <a:srcRect t="19326" b="27591"/>
          <a:stretch>
            <a:fillRect/>
          </a:stretch>
        </p:blipFill>
        <p:spPr bwMode="auto">
          <a:xfrm>
            <a:off x="323528" y="4365104"/>
            <a:ext cx="301155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школа\Downloads\SAM_0624.JPG"/>
          <p:cNvPicPr/>
          <p:nvPr/>
        </p:nvPicPr>
        <p:blipFill>
          <a:blip r:embed="rId7" cstate="print">
            <a:lum bright="30000"/>
          </a:blip>
          <a:srcRect l="35858" t="48748" r="35562" b="13471"/>
          <a:stretch>
            <a:fillRect/>
          </a:stretch>
        </p:blipFill>
        <p:spPr bwMode="auto">
          <a:xfrm>
            <a:off x="683568" y="2348880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школа\Downloads\SAM_0601.JPG"/>
          <p:cNvPicPr/>
          <p:nvPr/>
        </p:nvPicPr>
        <p:blipFill>
          <a:blip r:embed="rId8" cstate="print"/>
          <a:srcRect l="35521" t="48186" r="41175" b="22280"/>
          <a:stretch>
            <a:fillRect/>
          </a:stretch>
        </p:blipFill>
        <p:spPr bwMode="auto">
          <a:xfrm>
            <a:off x="2771800" y="1700808"/>
            <a:ext cx="295232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6194995" y="0"/>
          <a:ext cx="2949005" cy="2420888"/>
        </p:xfrm>
        <a:graphic>
          <a:graphicData uri="http://schemas.openxmlformats.org/presentationml/2006/ole">
            <p:oleObj spid="_x0000_s2049" name="Слайд" r:id="rId3" imgW="4570794" imgH="3427837" progId="PowerPoint.Slide.12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C:\Users\школа\Downloads\20181204_102230.jpg"/>
          <p:cNvPicPr/>
          <p:nvPr/>
        </p:nvPicPr>
        <p:blipFill>
          <a:blip r:embed="rId4" cstate="print"/>
          <a:srcRect l="24112" t="32552" r="25295" b="26755"/>
          <a:stretch>
            <a:fillRect/>
          </a:stretch>
        </p:blipFill>
        <p:spPr bwMode="auto">
          <a:xfrm>
            <a:off x="5508104" y="2636912"/>
            <a:ext cx="313529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92080" y="5877272"/>
            <a:ext cx="3600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Настольная игра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«Бизнес –К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amrai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Рисунок 10" descr="C:\Users\школа\Downloads\20181204_105838.jpg"/>
          <p:cNvPicPr/>
          <p:nvPr/>
        </p:nvPicPr>
        <p:blipFill>
          <a:blip r:embed="rId5" cstate="print"/>
          <a:srcRect l="27196" t="34760" r="11855" b="43297"/>
          <a:stretch>
            <a:fillRect/>
          </a:stretch>
        </p:blipFill>
        <p:spPr bwMode="auto">
          <a:xfrm>
            <a:off x="539552" y="3645024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95536" y="5877272"/>
            <a:ext cx="442798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Поле чудес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«От 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амешковья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до 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Ополья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6228184" cy="11247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Краеведческая   картотека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:\Users\школа\AppData\Local\Temp\Rar$DIa0.991\SAM_0543.JPG"/>
          <p:cNvPicPr/>
          <p:nvPr/>
        </p:nvPicPr>
        <p:blipFill>
          <a:blip r:embed="rId6" cstate="print"/>
          <a:srcRect l="29288" t="41192" r="28760" b="28915"/>
          <a:stretch>
            <a:fillRect/>
          </a:stretch>
        </p:blipFill>
        <p:spPr bwMode="auto">
          <a:xfrm>
            <a:off x="899592" y="1196752"/>
            <a:ext cx="41044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548680"/>
          <a:ext cx="5976664" cy="5832648"/>
        </p:xfrm>
        <a:graphic>
          <a:graphicData uri="http://schemas.openxmlformats.org/drawingml/2006/table">
            <a:tbl>
              <a:tblPr/>
              <a:tblGrid>
                <a:gridCol w="5976664"/>
              </a:tblGrid>
              <a:tr h="5832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6515"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Calibri"/>
                          <a:ea typeface="Times New Roman"/>
                        </a:rPr>
                        <a:t>   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  <a:p>
                      <a:pPr marL="56515" algn="ctr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ctr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ctr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ctr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ctr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13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20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20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24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endParaRPr lang="ru-RU" sz="2400" b="1" i="1" dirty="0" smtClean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latin typeface="Calibri"/>
                          <a:ea typeface="Times New Roman"/>
                        </a:rPr>
                        <a:t>Ключом </a:t>
                      </a:r>
                      <a:r>
                        <a:rPr lang="ru-RU" sz="2400" b="1" i="1" dirty="0">
                          <a:latin typeface="Calibri"/>
                          <a:ea typeface="Times New Roman"/>
                        </a:rPr>
                        <a:t>волшебным сможем мы</a:t>
                      </a:r>
                      <a:endParaRPr lang="ru-RU" sz="2400" dirty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latin typeface="Calibri"/>
                          <a:ea typeface="Times New Roman"/>
                        </a:rPr>
                        <a:t>Открыть дорогу в мир мечты,</a:t>
                      </a:r>
                      <a:endParaRPr lang="ru-RU" sz="2400" dirty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latin typeface="Calibri"/>
                          <a:ea typeface="Times New Roman"/>
                        </a:rPr>
                        <a:t>А там царят свои законы</a:t>
                      </a:r>
                      <a:endParaRPr lang="ru-RU" sz="2400" dirty="0">
                        <a:latin typeface="Calibri"/>
                        <a:ea typeface="Times New Roman"/>
                      </a:endParaRPr>
                    </a:p>
                    <a:p>
                      <a:pPr marL="56515" algn="l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latin typeface="Calibri"/>
                          <a:ea typeface="Times New Roman"/>
                        </a:rPr>
                        <a:t>Добра, любви и красоты.</a:t>
                      </a:r>
                      <a:endParaRPr lang="ru-RU" sz="2400" dirty="0">
                        <a:latin typeface="Calibri"/>
                        <a:ea typeface="Times New Roman"/>
                      </a:endParaRPr>
                    </a:p>
                  </a:txBody>
                  <a:tcPr marL="61790" marR="6179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539552" y="620688"/>
            <a:ext cx="5400600" cy="78866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волонтёрский отряд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14344" name="Рисунок 46" descr="https://im0-tub-ru.yandex.net/i?id=1f08c9413be5d557035b03df16291859-l&amp;n=13"/>
          <p:cNvPicPr>
            <a:picLocks noChangeAspect="1" noChangeArrowheads="1"/>
          </p:cNvPicPr>
          <p:nvPr/>
        </p:nvPicPr>
        <p:blipFill>
          <a:blip r:embed="rId2" cstate="print"/>
          <a:srcRect l="18349" t="17273" r="12846" b="17810"/>
          <a:stretch>
            <a:fillRect/>
          </a:stretch>
        </p:blipFill>
        <p:spPr bwMode="auto">
          <a:xfrm>
            <a:off x="467544" y="1484784"/>
            <a:ext cx="4335453" cy="3168352"/>
          </a:xfrm>
          <a:prstGeom prst="rect">
            <a:avLst/>
          </a:prstGeom>
          <a:noFill/>
        </p:spPr>
      </p:pic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 rot="5400000">
            <a:off x="3347864" y="2996952"/>
            <a:ext cx="4248472" cy="1224136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ru-RU" sz="3600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Arial Black"/>
              </a:rPr>
              <a:t>ключ</a:t>
            </a:r>
            <a:endParaRPr lang="ru-RU" sz="3600" i="1" kern="10" spc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Рисунок 6" descr="H:\DCIM\122DSCIM\PICT49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80728"/>
            <a:ext cx="258693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DCIM\122DSCIM\PICT49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6277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372200" y="5661248"/>
            <a:ext cx="25922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над эскизом эмблемы отряда «Ключ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300192" y="3140968"/>
            <a:ext cx="26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Заседание отряда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               МБОУ </a:t>
            </a:r>
            <a:r>
              <a:rPr lang="ru-RU" sz="3200" b="1" dirty="0" err="1" smtClean="0">
                <a:solidFill>
                  <a:srgbClr val="002060"/>
                </a:solidFill>
              </a:rPr>
              <a:t>Сергеихинская</a:t>
            </a:r>
            <a:r>
              <a:rPr lang="ru-RU" sz="3200" b="1" dirty="0" smtClean="0">
                <a:solidFill>
                  <a:srgbClr val="002060"/>
                </a:solidFill>
              </a:rPr>
              <a:t> СОШ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школа\AppData\Local\Temp\Rar$DIa0.138\SAM_0529.JPG"/>
          <p:cNvPicPr/>
          <p:nvPr/>
        </p:nvPicPr>
        <p:blipFill>
          <a:blip r:embed="rId2" cstate="print">
            <a:lum bright="30000"/>
          </a:blip>
          <a:srcRect l="28942" t="38860"/>
          <a:stretch>
            <a:fillRect/>
          </a:stretch>
        </p:blipFill>
        <p:spPr bwMode="auto">
          <a:xfrm>
            <a:off x="323528" y="260648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0-tub-ru.yandex.net/i?id=aa66b959b6f326e2b82ad54be50a0d36-l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7079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школа\Downloads\20181204_115313.jpg"/>
          <p:cNvPicPr/>
          <p:nvPr/>
        </p:nvPicPr>
        <p:blipFill>
          <a:blip r:embed="rId4" cstate="print"/>
          <a:srcRect t="26179" b="28202"/>
          <a:stretch>
            <a:fillRect/>
          </a:stretch>
        </p:blipFill>
        <p:spPr bwMode="auto">
          <a:xfrm>
            <a:off x="2051720" y="2924944"/>
            <a:ext cx="5929687" cy="368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67544" y="302458"/>
            <a:ext cx="813690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Какие ждут нас в будущем дела?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Об этом думать мы должны все чаще.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 И если гражданин ты настоящий,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Большой отдачи ждет от вас страна.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Ребята! Так держать! Дерзайте</a:t>
            </a: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ru-RU" sz="36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school15yi.ru/wp-content/uploads/2018/01/%D0%B3%D0%BE%D0%B4-%D0%B2%D0%BE%D0%BB%D0%BE%D0%BD%D1%82%D0%B5%D1%80%D0%B0.jpg"/>
          <p:cNvPicPr/>
          <p:nvPr/>
        </p:nvPicPr>
        <p:blipFill>
          <a:blip r:embed="rId2" cstate="print"/>
          <a:srcRect l="9669" r="6204"/>
          <a:stretch>
            <a:fillRect/>
          </a:stretch>
        </p:blipFill>
        <p:spPr bwMode="auto">
          <a:xfrm>
            <a:off x="2915816" y="407707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DCIM\101D3200\DSC_17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274205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DCIM\101D3200\DSC_1794.JPG"/>
          <p:cNvPicPr/>
          <p:nvPr/>
        </p:nvPicPr>
        <p:blipFill>
          <a:blip r:embed="rId3" cstate="print"/>
          <a:srcRect l="15936"/>
          <a:stretch>
            <a:fillRect/>
          </a:stretch>
        </p:blipFill>
        <p:spPr bwMode="auto">
          <a:xfrm>
            <a:off x="179512" y="1772816"/>
            <a:ext cx="2571750" cy="20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DCIM\101D3200\DSC_1778.JPG"/>
          <p:cNvPicPr/>
          <p:nvPr/>
        </p:nvPicPr>
        <p:blipFill>
          <a:blip r:embed="rId4" cstate="print"/>
          <a:srcRect t="9524" r="16804"/>
          <a:stretch>
            <a:fillRect/>
          </a:stretch>
        </p:blipFill>
        <p:spPr bwMode="auto">
          <a:xfrm>
            <a:off x="5796136" y="0"/>
            <a:ext cx="273630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DCIM\101D3200\DSC_17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844824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DCIM\101D3200\DSC_17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0"/>
            <a:ext cx="2545470" cy="169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DCIM\101D3200\DSC_1784.JPG"/>
          <p:cNvPicPr/>
          <p:nvPr/>
        </p:nvPicPr>
        <p:blipFill>
          <a:blip r:embed="rId7" cstate="print"/>
          <a:srcRect l="14751" t="9639" r="23357" b="19518"/>
          <a:stretch>
            <a:fillRect/>
          </a:stretch>
        </p:blipFill>
        <p:spPr bwMode="auto">
          <a:xfrm>
            <a:off x="5724128" y="1772816"/>
            <a:ext cx="2990453" cy="226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DCIM\101D3200\DSC_1796.JPG"/>
          <p:cNvPicPr/>
          <p:nvPr/>
        </p:nvPicPr>
        <p:blipFill>
          <a:blip r:embed="rId8" cstate="print"/>
          <a:srcRect l="36398" t="22410" r="29745" b="21928"/>
          <a:stretch>
            <a:fillRect/>
          </a:stretch>
        </p:blipFill>
        <p:spPr bwMode="auto">
          <a:xfrm>
            <a:off x="6588224" y="4077072"/>
            <a:ext cx="23042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:\DCIM\101D3200\DSC_1783.JPG"/>
          <p:cNvPicPr/>
          <p:nvPr/>
        </p:nvPicPr>
        <p:blipFill>
          <a:blip r:embed="rId9" cstate="print"/>
          <a:srcRect t="11765"/>
          <a:stretch>
            <a:fillRect/>
          </a:stretch>
        </p:blipFill>
        <p:spPr bwMode="auto">
          <a:xfrm>
            <a:off x="2339752" y="3501008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:\DCIM\101D3200\DSC_1807.JPG"/>
          <p:cNvPicPr/>
          <p:nvPr/>
        </p:nvPicPr>
        <p:blipFill>
          <a:blip r:embed="rId10" cstate="print"/>
          <a:srcRect l="23570" r="32977"/>
          <a:stretch>
            <a:fillRect/>
          </a:stretch>
        </p:blipFill>
        <p:spPr bwMode="auto">
          <a:xfrm>
            <a:off x="251520" y="3933056"/>
            <a:ext cx="182986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9" name="AutoShape 5" descr="https://s.pfst.net/2011.03/56231145742b4cf8ae8cc16288714cc91cf652e69e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1" name="AutoShape 7" descr="https://s.pfst.net/2011.03/56231145742b4cf8ae8cc16288714cc91cf652e69e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://ds112.ucoz.ru/banner/volontery.jpg"/>
          <p:cNvPicPr/>
          <p:nvPr/>
        </p:nvPicPr>
        <p:blipFill>
          <a:blip r:embed="rId2" cstate="print"/>
          <a:srcRect l="3362" r="7552"/>
          <a:stretch>
            <a:fillRect/>
          </a:stretch>
        </p:blipFill>
        <p:spPr bwMode="auto">
          <a:xfrm>
            <a:off x="6588224" y="4913784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nechkinsky.ru/uploads/posts/2018-01/1516882253_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99792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179512" y="1268760"/>
            <a:ext cx="8784976" cy="259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1-ый слёт </a:t>
            </a:r>
          </a:p>
          <a:p>
            <a:pPr algn="ctr" rtl="0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волонтёрских отрядов </a:t>
            </a:r>
          </a:p>
          <a:p>
            <a:pPr algn="ctr" rtl="0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«Формула добра и  надежды»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789040"/>
            <a:ext cx="612068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                         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Цель: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создание условий для популяризации и укрепления имиджа волонтёрского движения и формирования социальной инициативности подростков в условиях сельской школы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6165304"/>
            <a:ext cx="538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Форма проведения слёта: </a:t>
            </a:r>
            <a:r>
              <a:rPr lang="ru-RU" sz="2400" b="1" dirty="0" err="1" smtClean="0">
                <a:solidFill>
                  <a:srgbClr val="002060"/>
                </a:solidFill>
              </a:rPr>
              <a:t>тимбилдинг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1484784"/>
            <a:ext cx="46805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 делегаций, гостей.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Регистрация участников.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436096" y="2348880"/>
            <a:ext cx="3491880" cy="2304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Слова-приветствия волонтёрам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главы МО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Сергеихинское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Кушакова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О.Н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E:\110PHOTO\SAM_0032.JPG"/>
          <p:cNvPicPr/>
          <p:nvPr/>
        </p:nvPicPr>
        <p:blipFill>
          <a:blip r:embed="rId2" cstate="print">
            <a:lum bright="10000"/>
          </a:blip>
          <a:srcRect t="32971"/>
          <a:stretch>
            <a:fillRect/>
          </a:stretch>
        </p:blipFill>
        <p:spPr bwMode="auto">
          <a:xfrm>
            <a:off x="2699792" y="3501008"/>
            <a:ext cx="6228184" cy="309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Desktop\СЛЁТ ВОЛОНТЁРОВ\SAM_0047.JPG"/>
          <p:cNvPicPr/>
          <p:nvPr/>
        </p:nvPicPr>
        <p:blipFill>
          <a:blip r:embed="rId3" cstate="print">
            <a:lum bright="20000"/>
          </a:blip>
          <a:srcRect t="34008" b="5263"/>
          <a:stretch>
            <a:fillRect/>
          </a:stretch>
        </p:blipFill>
        <p:spPr bwMode="auto">
          <a:xfrm>
            <a:off x="251520" y="0"/>
            <a:ext cx="525658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57552" y="1340768"/>
            <a:ext cx="4586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Часть первая «Будем знакомы»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059832" y="0"/>
            <a:ext cx="576064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Путин подчеркнул, что волонтерское и добровольческое движение объединило людей разного возраста и профессий, которые стремятся делать добро, "быть там, где нужны их знания, опыт, участие и бескорыстная помощь".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148064" y="2306923"/>
            <a:ext cx="374441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Демонстрация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визитных карточек волонтёрских отрядов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2195736" cy="17009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E:\110PHOTO\SAM_0036.JPG"/>
          <p:cNvPicPr/>
          <p:nvPr/>
        </p:nvPicPr>
        <p:blipFill>
          <a:blip r:embed="rId3" cstate="print">
            <a:lum bright="10000"/>
          </a:blip>
          <a:srcRect l="38917" t="41667" r="22775" b="32961"/>
          <a:stretch>
            <a:fillRect/>
          </a:stretch>
        </p:blipFill>
        <p:spPr bwMode="auto">
          <a:xfrm>
            <a:off x="0" y="1844824"/>
            <a:ext cx="48245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110PHOTO\SAM_0039.JPG"/>
          <p:cNvPicPr/>
          <p:nvPr/>
        </p:nvPicPr>
        <p:blipFill>
          <a:blip r:embed="rId4" cstate="print">
            <a:lum bright="10000"/>
          </a:blip>
          <a:srcRect l="18766" t="42754" r="26917" b="22464"/>
          <a:stretch>
            <a:fillRect/>
          </a:stretch>
        </p:blipFill>
        <p:spPr bwMode="auto">
          <a:xfrm>
            <a:off x="4023552" y="4087253"/>
            <a:ext cx="5120448" cy="277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3265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Часть вторая «Слагаемые добра и надежды»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90872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(работа секций по решению социальных проблем)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школа\Desktop\картинки слёт волонтёров\QpgQoCItfKY.jpg"/>
          <p:cNvPicPr/>
          <p:nvPr/>
        </p:nvPicPr>
        <p:blipFill>
          <a:blip r:embed="rId2" cstate="print"/>
          <a:srcRect l="6574" t="6090" r="6837" b="7474"/>
          <a:stretch>
            <a:fillRect/>
          </a:stretch>
        </p:blipFill>
        <p:spPr bwMode="auto">
          <a:xfrm>
            <a:off x="1547664" y="1412776"/>
            <a:ext cx="56166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2699792" y="2492896"/>
            <a:ext cx="3096344" cy="2952328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«Мы – волонтёры»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«Помни! Гордись!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Передай память!»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«Поверить в добро»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«Полезный разговор»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«МЭС»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1124744"/>
          <a:ext cx="4824536" cy="5327904"/>
        </p:xfrm>
        <a:graphic>
          <a:graphicData uri="http://schemas.openxmlformats.org/drawingml/2006/table">
            <a:tbl>
              <a:tblPr/>
              <a:tblGrid>
                <a:gridCol w="2605999"/>
                <a:gridCol w="1209809"/>
                <a:gridCol w="1008728"/>
              </a:tblGrid>
              <a:tr h="829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Практический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блок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Итог работы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35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Сегодня мы вместе должны задуматься о вредных привычках, подстерегающих любого человека на жизненном пути, иногда перечеркивающих всю жизнь. Как уберечь себя, одноклассника от курения, алкоголя, наркотиков? Как помочь тем, кто оказался «слабым» и попал в беду?  Возможно, мы не найдем сегодня уникального рецепта, но попробуем разобраться.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Тренинг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«Умей сказать НЕТ»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–размышление «Полезный разговор о…»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листовка «Скажем НЕТ!»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39552" y="178769"/>
            <a:ext cx="8352928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Секция  «Полезный разговор о вредных привычках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руководитель секции –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зам. директора по УВР Панина И.В.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школа\Desktop\СЛЁТ ВОЛОНТЁРОВ\SAM_0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52736"/>
            <a:ext cx="368111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110PHOTO\SAM_0071.JPG"/>
          <p:cNvPicPr/>
          <p:nvPr/>
        </p:nvPicPr>
        <p:blipFill>
          <a:blip r:embed="rId3" cstate="print">
            <a:lum bright="10000"/>
          </a:blip>
          <a:srcRect l="2607" t="14855" b="3946"/>
          <a:stretch>
            <a:fillRect/>
          </a:stretch>
        </p:blipFill>
        <p:spPr bwMode="auto">
          <a:xfrm>
            <a:off x="4427984" y="3717032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1340768"/>
          <a:ext cx="5184577" cy="5247834"/>
        </p:xfrm>
        <a:graphic>
          <a:graphicData uri="http://schemas.openxmlformats.org/drawingml/2006/table">
            <a:tbl>
              <a:tblPr/>
              <a:tblGrid>
                <a:gridCol w="2800477"/>
                <a:gridCol w="1300094"/>
                <a:gridCol w="1084006"/>
              </a:tblGrid>
              <a:tr h="777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Практический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блок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 работы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Всё дальше и дальше уходит в историю Великая Отечественная война, всё меньше и меньше остаётся ветеранов, но ещё живы те, кто помнит эти страшные годы не по учебникам и книгам, а на собственном опыте. Это дети войны, труженики тыла и их дети, вынесшие на хрупких плечах все тяготы военного лихолетья. Рядом с нами живут те, престарелые и одинокие люди, которые нуждаются в заботе и внимании. Они не хотят чувствовать себя ненужными и бесполезными</a:t>
                      </a: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Инструкция: составьте проект календаря с указанием ключевых дел на каждый месяц, </a:t>
                      </a: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Календарь волонтёра</a:t>
                      </a:r>
                    </a:p>
                  </a:txBody>
                  <a:tcPr marL="64717" marR="647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43608" y="360843"/>
            <a:ext cx="7560840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Секция  «Помни! Гордись! Передай память!»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(руководитель секции - председатель Совета ветеранов)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110PHOTO\SAM_0086.JPG"/>
          <p:cNvPicPr/>
          <p:nvPr/>
        </p:nvPicPr>
        <p:blipFill>
          <a:blip r:embed="rId2" cstate="print">
            <a:lum bright="10000"/>
          </a:blip>
          <a:srcRect l="4053" t="2174" b="7925"/>
          <a:stretch>
            <a:fillRect/>
          </a:stretch>
        </p:blipFill>
        <p:spPr bwMode="auto">
          <a:xfrm>
            <a:off x="4139952" y="3789040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110PHOTO\SAM_0093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580112" y="1268760"/>
            <a:ext cx="333460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780</Words>
  <Application>Microsoft Office PowerPoint</Application>
  <PresentationFormat>Экран (4:3)</PresentationFormat>
  <Paragraphs>137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Слайд</vt:lpstr>
      <vt:lpstr>Волонтёрское движение  как средство социализации школьников и дошкольников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98</cp:revision>
  <dcterms:created xsi:type="dcterms:W3CDTF">2018-10-01T18:36:31Z</dcterms:created>
  <dcterms:modified xsi:type="dcterms:W3CDTF">2021-12-10T06:00:04Z</dcterms:modified>
</cp:coreProperties>
</file>